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308" r:id="rId3"/>
    <p:sldId id="305" r:id="rId4"/>
    <p:sldId id="270" r:id="rId5"/>
    <p:sldId id="310" r:id="rId6"/>
    <p:sldId id="315" r:id="rId7"/>
    <p:sldId id="312" r:id="rId8"/>
    <p:sldId id="313" r:id="rId9"/>
    <p:sldId id="290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scaleToFitPaper="1"/>
  <p:clrMru>
    <a:srgbClr val="F7D016"/>
    <a:srgbClr val="94C3A5"/>
    <a:srgbClr val="237A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0677" autoAdjust="0"/>
  </p:normalViewPr>
  <p:slideViewPr>
    <p:cSldViewPr snapToGrid="0" snapToObjects="1">
      <p:cViewPr>
        <p:scale>
          <a:sx n="125" d="100"/>
          <a:sy n="125" d="100"/>
        </p:scale>
        <p:origin x="-624" y="28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752"/>
    </p:cViewPr>
  </p:notesTextViewPr>
  <p:sorterViewPr>
    <p:cViewPr>
      <p:scale>
        <a:sx n="76" d="100"/>
        <a:sy n="76" d="100"/>
      </p:scale>
      <p:origin x="0" y="0"/>
    </p:cViewPr>
  </p:sorterViewPr>
  <p:notesViewPr>
    <p:cSldViewPr snapToGrid="0" snapToObjects="1">
      <p:cViewPr varScale="1">
        <p:scale>
          <a:sx n="90" d="100"/>
          <a:sy n="90" d="100"/>
        </p:scale>
        <p:origin x="-2488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4D1B8F-DC39-2E43-AEDF-3AD069A37AF7}" type="datetimeFigureOut">
              <a:rPr lang="en-US" smtClean="0"/>
              <a:t>3/18/13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57E4AA-8A9B-774E-8390-3ACA2B582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07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E44DF-5A95-534D-B38F-1B3F2DBBE730}" type="datetimeFigureOut">
              <a:rPr lang="en-US" smtClean="0"/>
              <a:t>3/18/13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BCF649-5B55-544D-AA2E-68C53F24AC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102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Introductions</a:t>
            </a:r>
          </a:p>
          <a:p>
            <a:pPr marL="171450" lvl="0" indent="-171450">
              <a:buFont typeface="Arial"/>
              <a:buChar char="•"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I’m here to tell you about this second step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Biodiversity Expedition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was envisioned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PRAGMA 22 a year ago in Melbourne.  </a:t>
            </a:r>
          </a:p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demonstrated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step of that expedition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PRAGMA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in Seoul,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involved running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PRAGMA data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Lifemapper computations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cataloging outputs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PRAGMA </a:t>
            </a:r>
            <a:r>
              <a:rPr lang="en-US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Geoportal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catalog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Umashanthi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Pavalanathan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Beth </a:t>
            </a:r>
            <a:r>
              <a:rPr lang="en-US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Plale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Indiana University led that first step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Beaman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 the University of Florida provided, and maintains the data for this expedition</a:t>
            </a:r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7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I’d like to give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you a brief background on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Lifemapper is</a:t>
            </a:r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Lifemapper is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software project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University of Kansas Biodiversity Institute.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2 core functions: Providing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research 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through web services.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consists of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climate data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plus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globally distributed species occurrence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data, aggregated by the Global Biodiversity Information Facility (GBIF)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these data Lifemapper calculates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species distribution maps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hese input and output data can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downloaded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using web services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 our website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They are also easily accessed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programmatically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research tools include two modules,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 Distribution Modeling, or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LmSDM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for mapping the potential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individual species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Range and Diversity, or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LmRAD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for looking at landscape level ecology with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of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these modules are available through web services and we provide easier access through a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client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programmers and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plug-ins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 open source applications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VisTrails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(for workflows)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Quantum GIS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(for mapping and GIS)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3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Another relevant piece of information here is how Lifemapper is designed.  </a:t>
            </a:r>
          </a:p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 is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multi-tier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system; each tier is designed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communicate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the others, but work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goal is to have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 instances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one or more tiers running for individual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projects, groups, or anyone else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who has a need or finds it convenient to maintain a local piece of the Lifemapper puzzle.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also to allow Lifemapper to scale for greater computational and data storage needs.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it will allow those with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access restrictions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control where their data is deployed.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also provides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backup or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failsafe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case any tier needs maintenance or fails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tiers include …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Tier, which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stores all archive input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ouputs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as well as user inputs and outputs.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 jobs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 requests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users or the archive and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tracks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status and all parameters of experiments.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requests jobs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Management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returns them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they are complete.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 resources may be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optimized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particular data inputs, user jobs, or types of calculations.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makes all data and metadata in the Data Tier and research tools in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available through web services.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includes the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website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python application for programmatic access through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scripts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QGIS and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VisTrails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applications.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08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PRAGMA Virtual Biodiversity Expedition, 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its core,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1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was a simple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Species Distribution Modeling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experiment, but with inputs coming from and outputs going to different PRAGMA institutions, and calculations being performed, at the Biodiversity Institute’s Lifemapper project, on the compute cluster located there.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started with satellite and species data from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Kinabalu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Sabah, Malaysia.  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Umashanthi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cataloged the expedition metadata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Teknologi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Malaysia (UTM)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GeoPortal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instance data,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implemented a process that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analyzed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expedition metadata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initiate Lifemapper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experiments,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after the LM experiments were complete,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retrieved and cataloged metadata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GeoPortal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instance running at IU.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essentially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step 1 was assembling the experiment from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cataloged in a PRAGMA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geoportal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Dropbox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running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experiment at the (only) Lifemapper compute resource in Kansas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cataloging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metadata for results in another PRAGMA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geoportal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endParaRPr lang="en-US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6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last PRAGMA, we planned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2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boils down to creating another Lifemapper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 resource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that is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PRAGMA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resource.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new Compute resource is a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cluster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SDSC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3 advantages of this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it demonstrates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portability of the computations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allowing certain process requests to be sent to compute services that excel at them, and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creates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redundancy for computations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if our cluster goes down, we still have the SDSC Virtual Cluster to run jobs. </a:t>
            </a:r>
          </a:p>
          <a:p>
            <a:pPr marL="1085850" marR="0" lvl="2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third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</a:t>
            </a:r>
            <a:r>
              <a:rPr lang="en-US" sz="1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minimize </a:t>
            </a:r>
            <a:r>
              <a:rPr lang="en-US" sz="11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en-US" sz="1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replication</a:t>
            </a: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high-resolution climate and elevation data that Lifemapper provides for user SDM jobs totals about 300 GB.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theory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every job has unique requirements, and LM management would send the data for each job individually.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practice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that means the compute nodes request the same data repeatedly.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we set up a system to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move the data once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park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 there.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had a system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handling data among our cluster nodes, but it was specific to our setup.  </a:t>
            </a:r>
          </a:p>
          <a:p>
            <a:pPr marL="628650" lvl="1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we went from our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own little playground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another one, we added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lightweight database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catalog input layers, so that it only requests them the first time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97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 smtClean="0"/>
              <a:t>QGIS</a:t>
            </a:r>
            <a:r>
              <a:rPr lang="en-US" baseline="0" dirty="0" smtClean="0"/>
              <a:t> – new experiment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aseline="0" dirty="0" smtClean="0"/>
              <a:t>Use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03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LM Preparation – We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generalized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prepare for deploying another Compute Tier by de-coupling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ompute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tiers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more than one compute resource, we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changed communication direction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 Tiers pull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jobs instead of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 Tier pushing jobs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way,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 doesn’t have to handle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restrictions or requirements of each Compute resource, they each pull jobs they are equipped to deal with.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SDSC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SDSC Preparation – Phil and Cindy – building a custom cluster image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46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 –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Specialization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Scaling </a:t>
            </a:r>
            <a:endParaRPr lang="en-US" sz="11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that in some cases we wanted increased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Specialization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with 2 Compute Tiers pulling jobs, it made sense to have each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 different types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 on its resources. 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now, each compute resource is configured to request only a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available jobs, based on computation type, user, data,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– </a:t>
            </a:r>
          </a:p>
          <a:p>
            <a:pPr marL="2000250" lvl="4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local cluster computes the high-resolution user jobs, so that the 300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gb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input data doesn’t have to be replicated everywhere.  </a:t>
            </a:r>
          </a:p>
          <a:p>
            <a:pPr marL="2000250" lvl="4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SDSC cluster computes all PRAGMA jobs, so the input satellite data stays there.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found that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constraints and dependencies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arise with every enhancement or generalization.  </a:t>
            </a:r>
          </a:p>
          <a:p>
            <a:pPr marL="1085850" lvl="2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particular, our increased capacity didn’t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Scale</a:t>
            </a:r>
            <a:endParaRPr lang="en-US" sz="11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Management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didn’t immediately handle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increased job speed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tuned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Postgres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handle more requests and changed to connection pooling so we could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reserve connections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website and data pipeline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 Tier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couldn’t handle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increased data replication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input data is retrieved when a job is requested. 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Jobs weren’t waiting long enough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initial Layer retrieval, and were timing out before they got all their inputs.  </a:t>
            </a:r>
          </a:p>
          <a:p>
            <a:pPr marL="1543050" lvl="3" indent="-171450">
              <a:buFont typeface="Arial"/>
              <a:buChar char="•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time being, they are just returned with a ‘Recoverable Error’ status and re-submitted.  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/>
              <a:buChar char="•"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SDSC</a:t>
            </a:r>
          </a:p>
          <a:p>
            <a:pPr marL="1543050" lvl="3" indent="-171450">
              <a:buFont typeface="Arial"/>
              <a:buChar char="•"/>
            </a:pPr>
            <a:r>
              <a:rPr lang="en-US" sz="11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Installation</a:t>
            </a:r>
            <a:r>
              <a:rPr lang="en-US" sz="11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python versions – make sure compilation is with newest version</a:t>
            </a:r>
          </a:p>
          <a:p>
            <a:pPr marL="2000250" lvl="4" indent="-171450">
              <a:buFont typeface="Arial"/>
              <a:buChar char="•"/>
            </a:pPr>
            <a:r>
              <a:rPr lang="en-US" sz="11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Dependencies: OM documentation had older versions of geospatial software, we use later versions with different dependencies</a:t>
            </a:r>
          </a:p>
          <a:p>
            <a:pPr marL="2000250" lvl="4" indent="-171450">
              <a:buFont typeface="Arial"/>
              <a:buChar char="•"/>
            </a:pPr>
            <a:r>
              <a:rPr lang="en-US" sz="11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Testing – LM corrected</a:t>
            </a:r>
          </a:p>
          <a:p>
            <a:pPr marL="2000250" lvl="4" indent="-171450">
              <a:buFont typeface="Arial"/>
              <a:buChar char="•"/>
            </a:pPr>
            <a:r>
              <a:rPr lang="en-US" sz="11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Disk space: some on shared space, some on each node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085850" lvl="2" indent="-171450">
              <a:buFont typeface="Arial"/>
              <a:buChar char="•"/>
            </a:pP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17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600" dirty="0" smtClean="0"/>
          </a:p>
          <a:p>
            <a:r>
              <a:rPr lang="en-US" sz="1600" dirty="0" smtClean="0"/>
              <a:t>This work was </a:t>
            </a:r>
            <a:r>
              <a:rPr lang="en-US" sz="1600" b="0" dirty="0" smtClean="0"/>
              <a:t>funded</a:t>
            </a:r>
            <a:r>
              <a:rPr lang="en-US" sz="1600" dirty="0" smtClean="0"/>
              <a:t> by the National Science Foundation and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BCF649-5B55-544D-AA2E-68C53F24AC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10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853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11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14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8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40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70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59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251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22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9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rgbClr val="237A42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8A96A-4C40-5A4E-85CB-7093704689F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11B9F-0056-8C41-AB93-E4EBE09230C7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world_outline_3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0700"/>
            <a:ext cx="9144000" cy="5814791"/>
          </a:xfrm>
          <a:prstGeom prst="rect">
            <a:avLst/>
          </a:prstGeom>
        </p:spPr>
      </p:pic>
      <p:pic>
        <p:nvPicPr>
          <p:cNvPr id="11" name="Picture 10" descr="world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2" y="65501"/>
            <a:ext cx="13716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68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tiff"/><Relationship Id="rId1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jpe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image" Target="../media/image20.png"/><Relationship Id="rId8" Type="http://schemas.openxmlformats.org/officeDocument/2006/relationships/image" Target="../media/image21.png"/><Relationship Id="rId9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5" Type="http://schemas.microsoft.com/office/2007/relationships/hdphoto" Target="../media/hdphoto2.wdp"/><Relationship Id="rId6" Type="http://schemas.openxmlformats.org/officeDocument/2006/relationships/image" Target="../media/image24.png"/><Relationship Id="rId7" Type="http://schemas.microsoft.com/office/2007/relationships/hdphoto" Target="../media/hdphoto3.wdp"/><Relationship Id="rId8" Type="http://schemas.microsoft.com/office/2007/relationships/hdphoto" Target="../media/hdphoto4.wdp"/><Relationship Id="rId9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3" Type="http://schemas.openxmlformats.org/officeDocument/2006/relationships/image" Target="../media/image14.tiff"/><Relationship Id="rId14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jpe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femapper.org" TargetMode="External"/><Relationship Id="rId4" Type="http://schemas.openxmlformats.org/officeDocument/2006/relationships/image" Target="../media/image26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22251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Virtualizing Lifemapper for PRAGMA: Step 2 - The Computational Tier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8982" y="3598750"/>
            <a:ext cx="7215150" cy="2618196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By</a:t>
            </a:r>
          </a:p>
          <a:p>
            <a:r>
              <a:rPr lang="en-US" sz="2800" dirty="0"/>
              <a:t>Aimee Stewart, Cindy </a:t>
            </a:r>
            <a:r>
              <a:rPr lang="en-US" sz="2800" dirty="0" err="1"/>
              <a:t>Zheng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 smtClean="0"/>
              <a:t>Phil </a:t>
            </a:r>
            <a:r>
              <a:rPr lang="en-US" sz="2800" dirty="0"/>
              <a:t>Papadopoulos, C.J. Grady</a:t>
            </a:r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University of Kansas Biodiversity Institute</a:t>
            </a: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University of California, San Diego</a:t>
            </a:r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6068127"/>
            <a:ext cx="8229600" cy="795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www.lifemapper.org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303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Lifemapper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271890" cy="4525963"/>
          </a:xfrm>
        </p:spPr>
        <p:txBody>
          <a:bodyPr/>
          <a:lstStyle/>
          <a:p>
            <a:r>
              <a:rPr lang="en-US" dirty="0" smtClean="0"/>
              <a:t>Data</a:t>
            </a:r>
          </a:p>
          <a:p>
            <a:pPr lvl="1"/>
            <a:r>
              <a:rPr lang="en-US" dirty="0"/>
              <a:t>Climate Data</a:t>
            </a:r>
          </a:p>
          <a:p>
            <a:pPr lvl="1"/>
            <a:r>
              <a:rPr lang="en-US" dirty="0" smtClean="0"/>
              <a:t>Species Archive</a:t>
            </a:r>
          </a:p>
          <a:p>
            <a:pPr lvl="2"/>
            <a:r>
              <a:rPr lang="en-US" dirty="0" smtClean="0"/>
              <a:t>Input: points </a:t>
            </a:r>
          </a:p>
          <a:p>
            <a:pPr lvl="2"/>
            <a:r>
              <a:rPr lang="en-US" dirty="0" smtClean="0"/>
              <a:t>Output: potential habitat maps</a:t>
            </a:r>
          </a:p>
          <a:p>
            <a:r>
              <a:rPr lang="en-US" dirty="0" smtClean="0"/>
              <a:t>Tools</a:t>
            </a:r>
            <a:endParaRPr lang="en-US" dirty="0" smtClean="0"/>
          </a:p>
          <a:p>
            <a:pPr lvl="1"/>
            <a:r>
              <a:rPr lang="en-US" dirty="0" err="1" smtClean="0"/>
              <a:t>LmSDM</a:t>
            </a:r>
            <a:r>
              <a:rPr lang="en-US" dirty="0" smtClean="0"/>
              <a:t>: Species Distribution Modeling</a:t>
            </a:r>
            <a:endParaRPr lang="en-US" dirty="0" smtClean="0"/>
          </a:p>
          <a:p>
            <a:pPr lvl="1"/>
            <a:r>
              <a:rPr lang="en-US" dirty="0" err="1" smtClean="0"/>
              <a:t>LmRAD</a:t>
            </a:r>
            <a:r>
              <a:rPr lang="en-US" dirty="0" smtClean="0"/>
              <a:t>: Range and Diversity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002686" y="1793956"/>
            <a:ext cx="1358900" cy="1320800"/>
            <a:chOff x="6002686" y="1793956"/>
            <a:chExt cx="1358900" cy="1320800"/>
          </a:xfrm>
        </p:grpSpPr>
        <p:pic>
          <p:nvPicPr>
            <p:cNvPr id="4" name="Picture 3" descr="logo_gbif_leaf.gif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02686" y="1793956"/>
              <a:ext cx="1358900" cy="13208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6081076" y="2663530"/>
              <a:ext cx="5394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badi MT Condensed Extra Bold"/>
                  <a:cs typeface="Abadi MT Condensed Extra Bold"/>
                </a:rPr>
                <a:t>GBIF</a:t>
              </a:r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Abadi MT Condensed Extra Bold"/>
                <a:cs typeface="Abadi MT Condensed Extra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559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Lifemapper Tiers</a:t>
            </a:r>
            <a:endParaRPr lang="en-US" dirty="0"/>
          </a:p>
        </p:txBody>
      </p:sp>
      <p:grpSp>
        <p:nvGrpSpPr>
          <p:cNvPr id="104" name="Group 103"/>
          <p:cNvGrpSpPr/>
          <p:nvPr/>
        </p:nvGrpSpPr>
        <p:grpSpPr>
          <a:xfrm>
            <a:off x="-92497" y="2023185"/>
            <a:ext cx="9269815" cy="3463216"/>
            <a:chOff x="-725105" y="1826505"/>
            <a:chExt cx="10772562" cy="4070257"/>
          </a:xfrm>
        </p:grpSpPr>
        <p:sp>
          <p:nvSpPr>
            <p:cNvPr id="55" name="Rounded Rectangle 54"/>
            <p:cNvSpPr/>
            <p:nvPr/>
          </p:nvSpPr>
          <p:spPr>
            <a:xfrm>
              <a:off x="5848165" y="1841446"/>
              <a:ext cx="1954530" cy="4023360"/>
            </a:xfrm>
            <a:prstGeom prst="roundRect">
              <a:avLst>
                <a:gd name="adj" fmla="val 6141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262645" y="1841446"/>
              <a:ext cx="920889" cy="34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Web Tier</a:t>
              </a:r>
              <a:endParaRPr lang="en-US" sz="1400" dirty="0"/>
            </a:p>
          </p:txBody>
        </p:sp>
        <p:sp>
          <p:nvSpPr>
            <p:cNvPr id="57" name="Rounded Rectangle 56"/>
            <p:cNvSpPr/>
            <p:nvPr/>
          </p:nvSpPr>
          <p:spPr>
            <a:xfrm>
              <a:off x="7943665" y="1841446"/>
              <a:ext cx="1954530" cy="4023360"/>
            </a:xfrm>
            <a:prstGeom prst="roundRect">
              <a:avLst>
                <a:gd name="adj" fmla="val 6141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8323854" y="1841446"/>
              <a:ext cx="1004102" cy="34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Client Tier</a:t>
              </a:r>
              <a:endParaRPr lang="en-US" sz="1400" dirty="0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1501130" y="1841446"/>
              <a:ext cx="2181412" cy="4023360"/>
              <a:chOff x="2584850" y="674370"/>
              <a:chExt cx="2181412" cy="4023360"/>
            </a:xfrm>
          </p:grpSpPr>
          <p:sp>
            <p:nvSpPr>
              <p:cNvPr id="60" name="Rounded Rectangle 59"/>
              <p:cNvSpPr/>
              <p:nvPr/>
            </p:nvSpPr>
            <p:spPr>
              <a:xfrm>
                <a:off x="2699822" y="674370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2771401" y="674370"/>
                <a:ext cx="1614330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Management Tier</a:t>
                </a:r>
                <a:endParaRPr lang="en-US" sz="1400" dirty="0"/>
              </a:p>
            </p:txBody>
          </p:sp>
          <p:pic>
            <p:nvPicPr>
              <p:cNvPr id="62" name="Picture 20" descr="exec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334" y="1569516"/>
                <a:ext cx="1702600" cy="17026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3" name="TextBox 62"/>
              <p:cNvSpPr txBox="1"/>
              <p:nvPr/>
            </p:nvSpPr>
            <p:spPr>
              <a:xfrm>
                <a:off x="3014961" y="1174415"/>
                <a:ext cx="1324251" cy="344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Pipeline</a:t>
                </a:r>
                <a:endParaRPr lang="en-US" sz="1400" dirty="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2584850" y="3380503"/>
                <a:ext cx="2181412" cy="1068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Data updater</a:t>
                </a:r>
              </a:p>
              <a:p>
                <a:pPr algn="ctr"/>
                <a:r>
                  <a:rPr lang="en-US" sz="1400" dirty="0" smtClean="0"/>
                  <a:t>Job generator</a:t>
                </a:r>
              </a:p>
              <a:p>
                <a:pPr algn="ctr"/>
                <a:r>
                  <a:rPr lang="en-US" sz="1400" dirty="0" smtClean="0"/>
                  <a:t>Job tracker</a:t>
                </a:r>
              </a:p>
              <a:p>
                <a:pPr algn="ctr"/>
                <a:r>
                  <a:rPr lang="en-US" sz="1400" dirty="0"/>
                  <a:t>M</a:t>
                </a:r>
                <a:r>
                  <a:rPr lang="en-US" sz="1400" dirty="0" smtClean="0"/>
                  <a:t>etadata manager</a:t>
                </a:r>
                <a:endParaRPr lang="en-US" sz="1400" dirty="0"/>
              </a:p>
            </p:txBody>
          </p:sp>
        </p:grpSp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5712" y="2992056"/>
              <a:ext cx="1922295" cy="1033337"/>
            </a:xfrm>
            <a:prstGeom prst="rect">
              <a:avLst/>
            </a:prstGeom>
          </p:spPr>
        </p:pic>
        <p:sp>
          <p:nvSpPr>
            <p:cNvPr id="66" name="TextBox 65"/>
            <p:cNvSpPr txBox="1"/>
            <p:nvPr/>
          </p:nvSpPr>
          <p:spPr>
            <a:xfrm>
              <a:off x="5886804" y="2218802"/>
              <a:ext cx="1938750" cy="585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Lm Web site</a:t>
              </a:r>
            </a:p>
            <a:p>
              <a:pPr algn="ctr"/>
              <a:r>
                <a:rPr lang="en-US" sz="1400" dirty="0" smtClean="0"/>
                <a:t>REST Web Services</a:t>
              </a:r>
              <a:endParaRPr lang="en-US" sz="14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985001" y="4438626"/>
              <a:ext cx="1703716" cy="827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Job submission</a:t>
              </a:r>
            </a:p>
            <a:p>
              <a:pPr algn="ctr"/>
              <a:r>
                <a:rPr lang="en-US" sz="1400" dirty="0" smtClean="0"/>
                <a:t>Data request</a:t>
              </a:r>
            </a:p>
            <a:p>
              <a:pPr algn="ctr"/>
              <a:r>
                <a:rPr lang="en-US" sz="1400" dirty="0" smtClean="0"/>
                <a:t>Result request</a:t>
              </a:r>
              <a:endParaRPr lang="en-US" sz="1400" dirty="0"/>
            </a:p>
          </p:txBody>
        </p:sp>
        <p:pic>
          <p:nvPicPr>
            <p:cNvPr id="68" name="Picture 60" descr="grid_all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4240" y="3433654"/>
              <a:ext cx="1074511" cy="1093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9" name="TextBox 68"/>
            <p:cNvSpPr txBox="1"/>
            <p:nvPr/>
          </p:nvSpPr>
          <p:spPr>
            <a:xfrm>
              <a:off x="7920806" y="2210778"/>
              <a:ext cx="1938750" cy="585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Desktop client</a:t>
              </a:r>
            </a:p>
            <a:p>
              <a:pPr algn="ctr"/>
              <a:r>
                <a:rPr lang="en-US" sz="1400" dirty="0" smtClean="0"/>
                <a:t>Browser client</a:t>
              </a:r>
              <a:endParaRPr lang="en-US" sz="14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7776399" y="4503543"/>
              <a:ext cx="2271058" cy="827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Experiment management, </a:t>
              </a:r>
            </a:p>
            <a:p>
              <a:pPr algn="ctr"/>
              <a:r>
                <a:rPr lang="en-US" sz="1400" dirty="0" smtClean="0"/>
                <a:t>Result visualization, exploration, analysis</a:t>
              </a:r>
              <a:endParaRPr lang="en-US" sz="1400" dirty="0"/>
            </a:p>
          </p:txBody>
        </p:sp>
        <p:sp>
          <p:nvSpPr>
            <p:cNvPr id="71" name="Left-Right Arrow 70"/>
            <p:cNvSpPr/>
            <p:nvPr/>
          </p:nvSpPr>
          <p:spPr>
            <a:xfrm>
              <a:off x="7530280" y="410333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pic>
          <p:nvPicPr>
            <p:cNvPr id="72" name="Picture 2" descr="QGis Logo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4534" y="2991950"/>
              <a:ext cx="817746" cy="866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74" name="Group 73"/>
            <p:cNvGrpSpPr/>
            <p:nvPr/>
          </p:nvGrpSpPr>
          <p:grpSpPr>
            <a:xfrm>
              <a:off x="-725105" y="1841446"/>
              <a:ext cx="2405530" cy="4023360"/>
              <a:chOff x="433320" y="674370"/>
              <a:chExt cx="2405530" cy="4023360"/>
            </a:xfrm>
          </p:grpSpPr>
          <p:sp>
            <p:nvSpPr>
              <p:cNvPr id="75" name="Rounded Rectangle 74"/>
              <p:cNvSpPr/>
              <p:nvPr/>
            </p:nvSpPr>
            <p:spPr>
              <a:xfrm>
                <a:off x="649145" y="674370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903605" y="674370"/>
                <a:ext cx="128147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Compute Tier</a:t>
                </a:r>
                <a:endParaRPr lang="en-US" sz="1400" dirty="0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627556" y="3944471"/>
                <a:ext cx="1733176" cy="585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Virtual clusters request Jobs</a:t>
                </a:r>
                <a:endParaRPr lang="en-US" sz="1400" dirty="0"/>
              </a:p>
            </p:txBody>
          </p:sp>
          <p:sp>
            <p:nvSpPr>
              <p:cNvPr id="78" name="TextBox 77"/>
              <p:cNvSpPr txBox="1"/>
              <p:nvPr/>
            </p:nvSpPr>
            <p:spPr>
              <a:xfrm>
                <a:off x="433320" y="1180355"/>
                <a:ext cx="2405530" cy="1068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Species Distribution Modeling</a:t>
                </a:r>
              </a:p>
              <a:p>
                <a:pPr algn="ctr"/>
                <a:r>
                  <a:rPr lang="en-US" sz="1400" dirty="0" smtClean="0"/>
                  <a:t>Range and Diversity</a:t>
                </a:r>
              </a:p>
              <a:p>
                <a:pPr algn="ctr"/>
                <a:r>
                  <a:rPr lang="en-US" sz="1400" dirty="0" smtClean="0"/>
                  <a:t>Analysis</a:t>
                </a:r>
                <a:endParaRPr lang="en-US" sz="1400" dirty="0"/>
              </a:p>
            </p:txBody>
          </p:sp>
          <p:grpSp>
            <p:nvGrpSpPr>
              <p:cNvPr id="79" name="Group 78"/>
              <p:cNvGrpSpPr/>
              <p:nvPr/>
            </p:nvGrpSpPr>
            <p:grpSpPr>
              <a:xfrm>
                <a:off x="862275" y="2346230"/>
                <a:ext cx="1384157" cy="1547441"/>
                <a:chOff x="4627426" y="4990819"/>
                <a:chExt cx="1384157" cy="1547441"/>
              </a:xfrm>
            </p:grpSpPr>
            <p:pic>
              <p:nvPicPr>
                <p:cNvPr id="80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627426" y="49908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1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779826" y="51432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2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32226" y="52956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3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084626" y="54480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4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37026" y="56004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5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389426" y="57528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86" name="Group 85"/>
            <p:cNvGrpSpPr/>
            <p:nvPr/>
          </p:nvGrpSpPr>
          <p:grpSpPr>
            <a:xfrm>
              <a:off x="3745194" y="1826505"/>
              <a:ext cx="1954530" cy="4070257"/>
              <a:chOff x="4858796" y="659429"/>
              <a:chExt cx="1954530" cy="4070257"/>
            </a:xfrm>
          </p:grpSpPr>
          <p:sp>
            <p:nvSpPr>
              <p:cNvPr id="87" name="Rounded Rectangle 86"/>
              <p:cNvSpPr/>
              <p:nvPr/>
            </p:nvSpPr>
            <p:spPr>
              <a:xfrm>
                <a:off x="4858796" y="659429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5318997" y="659429"/>
                <a:ext cx="92088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Data Tier</a:t>
                </a:r>
                <a:endParaRPr lang="en-US" sz="1400" dirty="0"/>
              </a:p>
            </p:txBody>
          </p:sp>
          <p:pic>
            <p:nvPicPr>
              <p:cNvPr id="89" name="Picture 13" descr="distortedlogo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92208" y="2290533"/>
                <a:ext cx="1431876" cy="14318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0" name="Picture 8" descr="snake_big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53441" y="1615729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1" name="Picture 7" descr="wolf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11098" y="1313261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2" name="Picture 9" descr="lotus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82956" y="1051621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3" name="Picture 4" descr="Momordica charantia map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23946" y="3765636"/>
                <a:ext cx="1352550" cy="6795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5" y="1561756"/>
                <a:ext cx="983190" cy="491595"/>
              </a:xfrm>
              <a:prstGeom prst="rect">
                <a:avLst/>
              </a:prstGeom>
            </p:spPr>
          </p:pic>
          <p:pic>
            <p:nvPicPr>
              <p:cNvPr id="95" name="Picture 94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5" y="1028761"/>
                <a:ext cx="983190" cy="491595"/>
              </a:xfrm>
              <a:prstGeom prst="rect">
                <a:avLst/>
              </a:prstGeom>
            </p:spPr>
          </p:pic>
          <p:sp>
            <p:nvSpPr>
              <p:cNvPr id="96" name="TextBox 95"/>
              <p:cNvSpPr txBox="1"/>
              <p:nvPr/>
            </p:nvSpPr>
            <p:spPr>
              <a:xfrm>
                <a:off x="4933131" y="1969210"/>
                <a:ext cx="786752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Species</a:t>
                </a:r>
                <a:endParaRPr lang="en-US" sz="1400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875360" y="1988426"/>
                <a:ext cx="809505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Sensors</a:t>
                </a:r>
                <a:endParaRPr lang="en-US" sz="1400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087167" y="4385051"/>
                <a:ext cx="138279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Result archives</a:t>
                </a:r>
                <a:endParaRPr lang="en-US" sz="1400" dirty="0"/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5445404" y="2287202"/>
                <a:ext cx="787226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Models</a:t>
                </a:r>
                <a:endParaRPr lang="en-US" sz="1400" dirty="0"/>
              </a:p>
            </p:txBody>
          </p:sp>
        </p:grpSp>
        <p:sp>
          <p:nvSpPr>
            <p:cNvPr id="100" name="Left-Right Arrow 99"/>
            <p:cNvSpPr/>
            <p:nvPr/>
          </p:nvSpPr>
          <p:spPr>
            <a:xfrm>
              <a:off x="3322682" y="410076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1" name="Left-Right Arrow 100"/>
            <p:cNvSpPr/>
            <p:nvPr/>
          </p:nvSpPr>
          <p:spPr>
            <a:xfrm>
              <a:off x="5425468" y="4085826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2" name="Left-Right Arrow 101"/>
            <p:cNvSpPr/>
            <p:nvPr/>
          </p:nvSpPr>
          <p:spPr>
            <a:xfrm>
              <a:off x="1182363" y="410076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1632819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548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Virtual Biodiversity Expedition</a:t>
            </a:r>
            <a:br>
              <a:rPr lang="en-US" dirty="0" smtClean="0"/>
            </a:br>
            <a:r>
              <a:rPr lang="en-US" dirty="0" smtClean="0"/>
              <a:t>Step 1</a:t>
            </a:r>
            <a:r>
              <a:rPr lang="en-US" dirty="0" smtClean="0"/>
              <a:t>:</a:t>
            </a:r>
            <a:r>
              <a:rPr lang="en-US" dirty="0"/>
              <a:t> </a:t>
            </a:r>
            <a:r>
              <a:rPr lang="en-US" dirty="0" smtClean="0"/>
              <a:t>Species </a:t>
            </a:r>
            <a:r>
              <a:rPr lang="en-US" dirty="0" smtClean="0"/>
              <a:t>Distribution Modeling</a:t>
            </a:r>
            <a:endParaRPr lang="en-US" dirty="0"/>
          </a:p>
        </p:txBody>
      </p:sp>
      <p:pic>
        <p:nvPicPr>
          <p:cNvPr id="32" name="Picture 31" descr="IndianaLogo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9663" y="1826669"/>
            <a:ext cx="876583" cy="876583"/>
          </a:xfrm>
          <a:prstGeom prst="rect">
            <a:avLst/>
          </a:prstGeom>
        </p:spPr>
      </p:pic>
      <p:pic>
        <p:nvPicPr>
          <p:cNvPr id="33" name="Picture 32" descr="UTM-logo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29" y="2133185"/>
            <a:ext cx="1745830" cy="570067"/>
          </a:xfrm>
          <a:prstGeom prst="rect">
            <a:avLst/>
          </a:prstGeom>
        </p:spPr>
      </p:pic>
      <p:sp>
        <p:nvSpPr>
          <p:cNvPr id="34" name="Bent Arrow 33"/>
          <p:cNvSpPr/>
          <p:nvPr/>
        </p:nvSpPr>
        <p:spPr>
          <a:xfrm>
            <a:off x="1146622" y="2133185"/>
            <a:ext cx="1052379" cy="716509"/>
          </a:xfrm>
          <a:prstGeom prst="bentArrow">
            <a:avLst>
              <a:gd name="adj1" fmla="val 25000"/>
              <a:gd name="adj2" fmla="val 32392"/>
              <a:gd name="adj3" fmla="val 25000"/>
              <a:gd name="adj4" fmla="val 43750"/>
            </a:avLst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Right Arrow 35"/>
          <p:cNvSpPr/>
          <p:nvPr/>
        </p:nvSpPr>
        <p:spPr>
          <a:xfrm rot="13373300">
            <a:off x="5377195" y="3036436"/>
            <a:ext cx="2532247" cy="341527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301606" y="2903041"/>
            <a:ext cx="7803748" cy="3808266"/>
            <a:chOff x="301606" y="1817148"/>
            <a:chExt cx="8766982" cy="4894159"/>
          </a:xfrm>
        </p:grpSpPr>
        <p:pic>
          <p:nvPicPr>
            <p:cNvPr id="15" name="Picture 14" descr="lm_worlds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655" y="2939437"/>
              <a:ext cx="3120011" cy="3179449"/>
            </a:xfrm>
            <a:prstGeom prst="rect">
              <a:avLst/>
            </a:prstGeom>
          </p:spPr>
        </p:pic>
        <p:sp>
          <p:nvSpPr>
            <p:cNvPr id="17" name="Right Arrow 16"/>
            <p:cNvSpPr/>
            <p:nvPr/>
          </p:nvSpPr>
          <p:spPr>
            <a:xfrm rot="2160000">
              <a:off x="2424649" y="3170326"/>
              <a:ext cx="1204249" cy="41431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 rot="19080000">
              <a:off x="2275413" y="4738183"/>
              <a:ext cx="1325265" cy="41431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/>
            <p:cNvSpPr/>
            <p:nvPr/>
          </p:nvSpPr>
          <p:spPr>
            <a:xfrm>
              <a:off x="6168666" y="4004406"/>
              <a:ext cx="817106" cy="414318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79994" y="3931633"/>
              <a:ext cx="25062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Species Occurrence Data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19440" y="6341975"/>
              <a:ext cx="14056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Landsat Data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168144" y="5201425"/>
              <a:ext cx="1777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Potential Habitat</a:t>
              </a:r>
              <a:endParaRPr lang="en-US" dirty="0"/>
            </a:p>
          </p:txBody>
        </p:sp>
        <p:pic>
          <p:nvPicPr>
            <p:cNvPr id="10" name="Picture 9" descr="Screen Shot 2013-03-19 at 10.42.21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12" t="34139" r="9575"/>
            <a:stretch/>
          </p:blipFill>
          <p:spPr>
            <a:xfrm>
              <a:off x="554759" y="2451134"/>
              <a:ext cx="1928353" cy="1398569"/>
            </a:xfrm>
            <a:prstGeom prst="rect">
              <a:avLst/>
            </a:prstGeom>
          </p:spPr>
        </p:pic>
        <p:pic>
          <p:nvPicPr>
            <p:cNvPr id="16" name="Picture 15" descr="hicks_jars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1606" y="1817148"/>
              <a:ext cx="1122289" cy="1122289"/>
            </a:xfrm>
            <a:prstGeom prst="rect">
              <a:avLst/>
            </a:prstGeom>
          </p:spPr>
        </p:pic>
        <p:pic>
          <p:nvPicPr>
            <p:cNvPr id="29" name="Picture 28" descr="Screen Shot 2013-03-19 at 10.50.07 PM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0761" y="3331040"/>
              <a:ext cx="2027827" cy="1881308"/>
            </a:xfrm>
            <a:prstGeom prst="rect">
              <a:avLst/>
            </a:prstGeom>
          </p:spPr>
        </p:pic>
        <p:pic>
          <p:nvPicPr>
            <p:cNvPr id="30" name="Picture 29" descr="Screen Shot 2013-03-19 at 10.51.51 PM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6051" y="4533959"/>
              <a:ext cx="1915688" cy="1860639"/>
            </a:xfrm>
            <a:prstGeom prst="rect">
              <a:avLst/>
            </a:prstGeom>
          </p:spPr>
        </p:pic>
      </p:grpSp>
      <p:sp>
        <p:nvSpPr>
          <p:cNvPr id="37" name="Right Arrow 36"/>
          <p:cNvSpPr/>
          <p:nvPr/>
        </p:nvSpPr>
        <p:spPr>
          <a:xfrm rot="8453849">
            <a:off x="2410079" y="3025208"/>
            <a:ext cx="2711808" cy="353485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300588" y="213697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580534" y="2996251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2</a:t>
            </a:r>
            <a:endParaRPr lang="en-US" sz="2000" b="1" dirty="0"/>
          </a:p>
        </p:txBody>
      </p:sp>
      <p:sp>
        <p:nvSpPr>
          <p:cNvPr id="40" name="TextBox 39"/>
          <p:cNvSpPr txBox="1"/>
          <p:nvPr/>
        </p:nvSpPr>
        <p:spPr>
          <a:xfrm>
            <a:off x="2432176" y="3803632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3</a:t>
            </a:r>
            <a:endParaRPr lang="en-US" sz="2000" b="1" dirty="0"/>
          </a:p>
        </p:txBody>
      </p:sp>
      <p:sp>
        <p:nvSpPr>
          <p:cNvPr id="41" name="TextBox 40"/>
          <p:cNvSpPr txBox="1"/>
          <p:nvPr/>
        </p:nvSpPr>
        <p:spPr>
          <a:xfrm>
            <a:off x="2444973" y="514482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3</a:t>
            </a:r>
            <a:endParaRPr lang="en-US" sz="20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5648916" y="4558572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4</a:t>
            </a:r>
            <a:endParaRPr lang="en-US" sz="2000" b="1" dirty="0"/>
          </a:p>
        </p:txBody>
      </p:sp>
      <p:sp>
        <p:nvSpPr>
          <p:cNvPr id="43" name="TextBox 42"/>
          <p:cNvSpPr txBox="1"/>
          <p:nvPr/>
        </p:nvSpPr>
        <p:spPr>
          <a:xfrm>
            <a:off x="6521910" y="3006759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5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806980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Left-Right Arrow 18"/>
          <p:cNvSpPr/>
          <p:nvPr/>
        </p:nvSpPr>
        <p:spPr>
          <a:xfrm rot="5400000">
            <a:off x="1169731" y="3547555"/>
            <a:ext cx="1507478" cy="281715"/>
          </a:xfrm>
          <a:prstGeom prst="left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9998" y="274638"/>
            <a:ext cx="8229600" cy="1143000"/>
          </a:xfrm>
        </p:spPr>
        <p:txBody>
          <a:bodyPr/>
          <a:lstStyle/>
          <a:p>
            <a:r>
              <a:rPr lang="en-US" dirty="0" smtClean="0"/>
              <a:t>Adding a PRAGMA Compute Tier</a:t>
            </a:r>
            <a:endParaRPr lang="en-US" dirty="0"/>
          </a:p>
        </p:txBody>
      </p:sp>
      <p:pic>
        <p:nvPicPr>
          <p:cNvPr id="7" name="Picture 6" descr="lm_worl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16" y="1923961"/>
            <a:ext cx="1846722" cy="164510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171004" y="3115416"/>
            <a:ext cx="1395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LM Compute</a:t>
            </a:r>
          </a:p>
        </p:txBody>
      </p:sp>
      <p:pic>
        <p:nvPicPr>
          <p:cNvPr id="9" name="Picture 8" descr="lm_worl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593" y="1902626"/>
            <a:ext cx="1846722" cy="164510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040905" y="1596879"/>
            <a:ext cx="17923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LM Management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37223" y="5894239"/>
            <a:ext cx="971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LM Data</a:t>
            </a:r>
          </a:p>
        </p:txBody>
      </p:sp>
      <p:pic>
        <p:nvPicPr>
          <p:cNvPr id="12" name="Picture 11" descr="lm_worl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516" y="4442151"/>
            <a:ext cx="1846722" cy="1645104"/>
          </a:xfrm>
          <a:prstGeom prst="rect">
            <a:avLst/>
          </a:prstGeom>
        </p:spPr>
      </p:pic>
      <p:pic>
        <p:nvPicPr>
          <p:cNvPr id="14" name="Picture 13" descr="KU-logo.jpe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3184" y1="51852" x2="53184" y2="51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31" y="3703786"/>
            <a:ext cx="976634" cy="691325"/>
          </a:xfrm>
          <a:prstGeom prst="rect">
            <a:avLst/>
          </a:prstGeom>
        </p:spPr>
      </p:pic>
      <p:pic>
        <p:nvPicPr>
          <p:cNvPr id="16" name="Picture 15" descr="SDSC-logo-hires.gif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342" b="100000" l="0" r="100000">
                        <a14:foregroundMark x1="25258" y1="34247" x2="25258" y2="34247"/>
                        <a14:foregroundMark x1="61942" y1="34932" x2="61942" y2="34932"/>
                        <a14:foregroundMark x1="68299" y1="41781" x2="68299" y2="41781"/>
                        <a14:foregroundMark x1="81271" y1="80822" x2="81271" y2="80822"/>
                        <a14:foregroundMark x1="84450" y1="87329" x2="84450" y2="87329"/>
                        <a14:foregroundMark x1="18041" y1="57877" x2="18041" y2="57877"/>
                        <a14:foregroundMark x1="28436" y1="4452" x2="28436" y2="4452"/>
                        <a14:foregroundMark x1="63058" y1="43493" x2="63058" y2="43493"/>
                        <a14:foregroundMark x1="52835" y1="59589" x2="52835" y2="59589"/>
                        <a14:foregroundMark x1="62801" y1="7192" x2="62801" y2="7192"/>
                        <a14:foregroundMark x1="79983" y1="7877" x2="79983" y2="7877"/>
                        <a14:foregroundMark x1="76203" y1="61301" x2="76203" y2="61301"/>
                        <a14:foregroundMark x1="87371" y1="82534" x2="87371" y2="82534"/>
                        <a14:foregroundMark x1="91667" y1="88356" x2="91667" y2="883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8853"/>
          <a:stretch/>
        </p:blipFill>
        <p:spPr>
          <a:xfrm>
            <a:off x="5735502" y="3484748"/>
            <a:ext cx="2384655" cy="425607"/>
          </a:xfrm>
          <a:prstGeom prst="rect">
            <a:avLst/>
          </a:prstGeom>
        </p:spPr>
      </p:pic>
      <p:sp>
        <p:nvSpPr>
          <p:cNvPr id="18" name="Left-Right Arrow 17"/>
          <p:cNvSpPr/>
          <p:nvPr/>
        </p:nvSpPr>
        <p:spPr>
          <a:xfrm rot="21434003">
            <a:off x="2704407" y="1978158"/>
            <a:ext cx="3491536" cy="240187"/>
          </a:xfrm>
          <a:prstGeom prst="left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011528" y="5523193"/>
            <a:ext cx="13951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LM Compute</a:t>
            </a:r>
          </a:p>
        </p:txBody>
      </p:sp>
      <p:pic>
        <p:nvPicPr>
          <p:cNvPr id="17" name="Picture 16" descr="lm_world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997" y="4062755"/>
            <a:ext cx="1846722" cy="1645104"/>
          </a:xfrm>
          <a:prstGeom prst="rect">
            <a:avLst/>
          </a:prstGeom>
        </p:spPr>
      </p:pic>
      <p:pic>
        <p:nvPicPr>
          <p:cNvPr id="21" name="Picture 20" descr="KU-logo.jpe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53184" y1="51852" x2="53184" y2="51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263" y="5815784"/>
            <a:ext cx="976634" cy="691325"/>
          </a:xfrm>
          <a:prstGeom prst="rect">
            <a:avLst/>
          </a:prstGeom>
        </p:spPr>
      </p:pic>
      <p:sp>
        <p:nvSpPr>
          <p:cNvPr id="23" name="Left-Right Arrow 22"/>
          <p:cNvSpPr/>
          <p:nvPr/>
        </p:nvSpPr>
        <p:spPr>
          <a:xfrm rot="19789345" flipV="1">
            <a:off x="1858681" y="3169343"/>
            <a:ext cx="4607247" cy="296731"/>
          </a:xfrm>
          <a:prstGeom prst="left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Left-Right Arrow 23"/>
          <p:cNvSpPr/>
          <p:nvPr/>
        </p:nvSpPr>
        <p:spPr>
          <a:xfrm rot="19789345" flipV="1">
            <a:off x="2574114" y="4668156"/>
            <a:ext cx="1620977" cy="293303"/>
          </a:xfrm>
          <a:prstGeom prst="left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-Right Arrow 21"/>
          <p:cNvSpPr/>
          <p:nvPr/>
        </p:nvSpPr>
        <p:spPr>
          <a:xfrm rot="1882193" flipV="1">
            <a:off x="2476029" y="3188077"/>
            <a:ext cx="2704667" cy="250461"/>
          </a:xfrm>
          <a:prstGeom prst="left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Screen Shot 2013-03-20 at 4.21.31 AM.png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5611" y="1654978"/>
            <a:ext cx="1414361" cy="116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24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010" y="2267620"/>
            <a:ext cx="8229600" cy="114300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710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Preparation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-92497" y="2023185"/>
            <a:ext cx="9269815" cy="3463216"/>
            <a:chOff x="-725105" y="1826505"/>
            <a:chExt cx="10772562" cy="4070257"/>
          </a:xfrm>
        </p:grpSpPr>
        <p:sp>
          <p:nvSpPr>
            <p:cNvPr id="5" name="Rounded Rectangle 4"/>
            <p:cNvSpPr/>
            <p:nvPr/>
          </p:nvSpPr>
          <p:spPr>
            <a:xfrm>
              <a:off x="5848165" y="1841446"/>
              <a:ext cx="1954530" cy="4023360"/>
            </a:xfrm>
            <a:prstGeom prst="roundRect">
              <a:avLst>
                <a:gd name="adj" fmla="val 6141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262645" y="1841446"/>
              <a:ext cx="920889" cy="34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Web Tier</a:t>
              </a:r>
              <a:endParaRPr lang="en-US" sz="1400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7943665" y="1841446"/>
              <a:ext cx="1954530" cy="4023360"/>
            </a:xfrm>
            <a:prstGeom prst="roundRect">
              <a:avLst>
                <a:gd name="adj" fmla="val 6141"/>
              </a:avLst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323854" y="1841446"/>
              <a:ext cx="1004102" cy="3446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Client Tier</a:t>
              </a:r>
              <a:endParaRPr lang="en-US" sz="1400" dirty="0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1501130" y="1841446"/>
              <a:ext cx="2181412" cy="4023360"/>
              <a:chOff x="2584850" y="674370"/>
              <a:chExt cx="2181412" cy="4023360"/>
            </a:xfrm>
          </p:grpSpPr>
          <p:sp>
            <p:nvSpPr>
              <p:cNvPr id="47" name="Rounded Rectangle 46"/>
              <p:cNvSpPr/>
              <p:nvPr/>
            </p:nvSpPr>
            <p:spPr>
              <a:xfrm>
                <a:off x="2699822" y="674370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2771401" y="674370"/>
                <a:ext cx="1614330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Management Tier</a:t>
                </a:r>
                <a:endParaRPr lang="en-US" sz="1400" dirty="0"/>
              </a:p>
            </p:txBody>
          </p:sp>
          <p:pic>
            <p:nvPicPr>
              <p:cNvPr id="49" name="Picture 20" descr="exec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39334" y="1569516"/>
                <a:ext cx="1702600" cy="17026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0" name="TextBox 49"/>
              <p:cNvSpPr txBox="1"/>
              <p:nvPr/>
            </p:nvSpPr>
            <p:spPr>
              <a:xfrm>
                <a:off x="3014961" y="1174415"/>
                <a:ext cx="1324251" cy="344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Pipeline</a:t>
                </a:r>
                <a:endParaRPr lang="en-US" sz="1400" dirty="0"/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2584850" y="3380503"/>
                <a:ext cx="2181412" cy="1068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Data updater</a:t>
                </a:r>
              </a:p>
              <a:p>
                <a:pPr algn="ctr"/>
                <a:r>
                  <a:rPr lang="en-US" sz="1400" dirty="0" smtClean="0"/>
                  <a:t>Job generator</a:t>
                </a:r>
              </a:p>
              <a:p>
                <a:pPr algn="ctr"/>
                <a:r>
                  <a:rPr lang="en-US" sz="1400" dirty="0" smtClean="0"/>
                  <a:t>Job tracker</a:t>
                </a:r>
              </a:p>
              <a:p>
                <a:pPr algn="ctr"/>
                <a:r>
                  <a:rPr lang="en-US" sz="1400" dirty="0"/>
                  <a:t>M</a:t>
                </a:r>
                <a:r>
                  <a:rPr lang="en-US" sz="1400" dirty="0" smtClean="0"/>
                  <a:t>etadata manager</a:t>
                </a:r>
                <a:endParaRPr lang="en-US" sz="1400" dirty="0"/>
              </a:p>
            </p:txBody>
          </p:sp>
        </p:grp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5712" y="2992056"/>
              <a:ext cx="1922295" cy="1033337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886804" y="2218802"/>
              <a:ext cx="1938750" cy="585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Lm Web site</a:t>
              </a:r>
            </a:p>
            <a:p>
              <a:pPr algn="ctr"/>
              <a:r>
                <a:rPr lang="en-US" sz="1400" dirty="0" smtClean="0"/>
                <a:t>REST Web Services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85001" y="4438626"/>
              <a:ext cx="1703716" cy="827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Job submission</a:t>
              </a:r>
            </a:p>
            <a:p>
              <a:pPr algn="ctr"/>
              <a:r>
                <a:rPr lang="en-US" sz="1400" dirty="0" smtClean="0"/>
                <a:t>Data request</a:t>
              </a:r>
            </a:p>
            <a:p>
              <a:pPr algn="ctr"/>
              <a:r>
                <a:rPr lang="en-US" sz="1400" dirty="0" smtClean="0"/>
                <a:t>Result request</a:t>
              </a:r>
              <a:endParaRPr lang="en-US" sz="1400" dirty="0"/>
            </a:p>
          </p:txBody>
        </p:sp>
        <p:pic>
          <p:nvPicPr>
            <p:cNvPr id="13" name="Picture 60" descr="grid_all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4240" y="3433654"/>
              <a:ext cx="1074511" cy="10939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7920806" y="2210778"/>
              <a:ext cx="1938750" cy="585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Desktop client</a:t>
              </a:r>
            </a:p>
            <a:p>
              <a:pPr algn="ctr"/>
              <a:r>
                <a:rPr lang="en-US" sz="1400" dirty="0" smtClean="0"/>
                <a:t>Browser client</a:t>
              </a:r>
              <a:endParaRPr lang="en-US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776399" y="4503543"/>
              <a:ext cx="2271058" cy="8271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Experiment management, </a:t>
              </a:r>
            </a:p>
            <a:p>
              <a:pPr algn="ctr"/>
              <a:r>
                <a:rPr lang="en-US" sz="1400" dirty="0" smtClean="0"/>
                <a:t>Result visualization, exploration, analysis</a:t>
              </a:r>
              <a:endParaRPr lang="en-US" sz="1400" dirty="0"/>
            </a:p>
          </p:txBody>
        </p:sp>
        <p:sp>
          <p:nvSpPr>
            <p:cNvPr id="16" name="Left-Right Arrow 15"/>
            <p:cNvSpPr/>
            <p:nvPr/>
          </p:nvSpPr>
          <p:spPr>
            <a:xfrm>
              <a:off x="7530280" y="410333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pic>
          <p:nvPicPr>
            <p:cNvPr id="17" name="Picture 2" descr="QGis Logo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4534" y="2991950"/>
              <a:ext cx="817746" cy="8668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Group 17"/>
            <p:cNvGrpSpPr/>
            <p:nvPr/>
          </p:nvGrpSpPr>
          <p:grpSpPr>
            <a:xfrm>
              <a:off x="-725105" y="1841446"/>
              <a:ext cx="2405530" cy="4023360"/>
              <a:chOff x="433320" y="674370"/>
              <a:chExt cx="2405530" cy="4023360"/>
            </a:xfrm>
          </p:grpSpPr>
          <p:sp>
            <p:nvSpPr>
              <p:cNvPr id="36" name="Rounded Rectangle 35"/>
              <p:cNvSpPr/>
              <p:nvPr/>
            </p:nvSpPr>
            <p:spPr>
              <a:xfrm>
                <a:off x="649145" y="674370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903605" y="674370"/>
                <a:ext cx="128147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Compute Tier</a:t>
                </a:r>
                <a:endParaRPr lang="en-US" sz="1400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627556" y="3944471"/>
                <a:ext cx="1733176" cy="585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Virtual clusters request Jobs</a:t>
                </a:r>
                <a:endParaRPr lang="en-US" sz="1400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433320" y="1180355"/>
                <a:ext cx="2405530" cy="10683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Species Distribution Modeling</a:t>
                </a:r>
              </a:p>
              <a:p>
                <a:pPr algn="ctr"/>
                <a:r>
                  <a:rPr lang="en-US" sz="1400" dirty="0" smtClean="0"/>
                  <a:t>Range and Diversity</a:t>
                </a:r>
              </a:p>
              <a:p>
                <a:pPr algn="ctr"/>
                <a:r>
                  <a:rPr lang="en-US" sz="1400" dirty="0" smtClean="0"/>
                  <a:t>Analysis</a:t>
                </a:r>
                <a:endParaRPr lang="en-US" sz="1400" dirty="0"/>
              </a:p>
            </p:txBody>
          </p:sp>
          <p:grpSp>
            <p:nvGrpSpPr>
              <p:cNvPr id="40" name="Group 39"/>
              <p:cNvGrpSpPr/>
              <p:nvPr/>
            </p:nvGrpSpPr>
            <p:grpSpPr>
              <a:xfrm>
                <a:off x="862275" y="2346230"/>
                <a:ext cx="1384157" cy="1547441"/>
                <a:chOff x="4627426" y="4990819"/>
                <a:chExt cx="1384157" cy="1547441"/>
              </a:xfrm>
            </p:grpSpPr>
            <p:pic>
              <p:nvPicPr>
                <p:cNvPr id="41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627426" y="49908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2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779826" y="51432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3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932226" y="52956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4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084626" y="54480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5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237026" y="56004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6" name="Picture 21" descr="animationbackgroundtan"/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389426" y="5752819"/>
                  <a:ext cx="622157" cy="78544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grpSp>
          <p:nvGrpSpPr>
            <p:cNvPr id="19" name="Group 18"/>
            <p:cNvGrpSpPr/>
            <p:nvPr/>
          </p:nvGrpSpPr>
          <p:grpSpPr>
            <a:xfrm>
              <a:off x="3745194" y="1826505"/>
              <a:ext cx="1954530" cy="4070257"/>
              <a:chOff x="4858796" y="659429"/>
              <a:chExt cx="1954530" cy="4070257"/>
            </a:xfrm>
          </p:grpSpPr>
          <p:sp>
            <p:nvSpPr>
              <p:cNvPr id="23" name="Rounded Rectangle 22"/>
              <p:cNvSpPr/>
              <p:nvPr/>
            </p:nvSpPr>
            <p:spPr>
              <a:xfrm>
                <a:off x="4858796" y="659429"/>
                <a:ext cx="1954530" cy="4023360"/>
              </a:xfrm>
              <a:prstGeom prst="roundRect">
                <a:avLst>
                  <a:gd name="adj" fmla="val 6141"/>
                </a:avLst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5318997" y="659429"/>
                <a:ext cx="92088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Data Tier</a:t>
                </a:r>
                <a:endParaRPr lang="en-US" sz="1400" dirty="0"/>
              </a:p>
            </p:txBody>
          </p:sp>
          <p:pic>
            <p:nvPicPr>
              <p:cNvPr id="25" name="Picture 13" descr="distortedlogo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92208" y="2290533"/>
                <a:ext cx="1431876" cy="14318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8" descr="snake_big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53441" y="1615729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7" descr="wolf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11098" y="1313261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9" descr="lotus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82956" y="1051621"/>
                <a:ext cx="483287" cy="41280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" name="Picture 4" descr="Momordica charantia map"/>
              <p:cNvPicPr>
                <a:picLocks noChangeAspect="1" noChangeArrowheads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223946" y="3765636"/>
                <a:ext cx="1352550" cy="6795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5" y="1561756"/>
                <a:ext cx="983190" cy="491595"/>
              </a:xfrm>
              <a:prstGeom prst="rect">
                <a:avLst/>
              </a:prstGeom>
            </p:spPr>
          </p:pic>
          <p:pic>
            <p:nvPicPr>
              <p:cNvPr id="31" name="Picture 30"/>
              <p:cNvPicPr>
                <a:picLocks noChangeAspect="1"/>
              </p:cNvPicPr>
              <p:nvPr/>
            </p:nvPicPr>
            <p:blipFill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84415" y="1028761"/>
                <a:ext cx="983190" cy="491595"/>
              </a:xfrm>
              <a:prstGeom prst="rect">
                <a:avLst/>
              </a:prstGeom>
            </p:spPr>
          </p:pic>
          <p:sp>
            <p:nvSpPr>
              <p:cNvPr id="32" name="TextBox 31"/>
              <p:cNvSpPr txBox="1"/>
              <p:nvPr/>
            </p:nvSpPr>
            <p:spPr>
              <a:xfrm>
                <a:off x="4933131" y="1969210"/>
                <a:ext cx="786752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Species</a:t>
                </a:r>
                <a:endParaRPr lang="en-US" sz="1400" dirty="0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5875360" y="1988426"/>
                <a:ext cx="809505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Sensors</a:t>
                </a:r>
                <a:endParaRPr lang="en-US" sz="1400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5087167" y="4385051"/>
                <a:ext cx="1382799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Result archives</a:t>
                </a:r>
                <a:endParaRPr lang="en-US" sz="14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445404" y="2287202"/>
                <a:ext cx="787226" cy="3446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Models</a:t>
                </a:r>
                <a:endParaRPr lang="en-US" sz="1400" dirty="0"/>
              </a:p>
            </p:txBody>
          </p:sp>
        </p:grpSp>
        <p:sp>
          <p:nvSpPr>
            <p:cNvPr id="20" name="Left-Right Arrow 19"/>
            <p:cNvSpPr/>
            <p:nvPr/>
          </p:nvSpPr>
          <p:spPr>
            <a:xfrm>
              <a:off x="3322682" y="410076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" name="Left-Right Arrow 20"/>
            <p:cNvSpPr/>
            <p:nvPr/>
          </p:nvSpPr>
          <p:spPr>
            <a:xfrm>
              <a:off x="5425468" y="4085826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" name="Left-Right Arrow 21"/>
            <p:cNvSpPr/>
            <p:nvPr/>
          </p:nvSpPr>
          <p:spPr>
            <a:xfrm>
              <a:off x="1182363" y="4100767"/>
              <a:ext cx="685800" cy="434340"/>
            </a:xfrm>
            <a:prstGeom prst="leftRightArrow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</p:spTree>
    <p:extLst>
      <p:ext uri="{BB962C8B-B14F-4D97-AF65-F5344CB8AC3E}">
        <p14:creationId xmlns:p14="http://schemas.microsoft.com/office/powerpoint/2010/main" val="3905762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Specialization</a:t>
            </a:r>
          </a:p>
          <a:p>
            <a:pPr lvl="1"/>
            <a:r>
              <a:rPr lang="en-US" dirty="0" smtClean="0"/>
              <a:t>Resources request subset of available jobs</a:t>
            </a:r>
          </a:p>
          <a:p>
            <a:pPr lvl="1"/>
            <a:r>
              <a:rPr lang="en-US" dirty="0" smtClean="0"/>
              <a:t>Based on data, users, computation type</a:t>
            </a:r>
          </a:p>
          <a:p>
            <a:r>
              <a:rPr lang="en-US" dirty="0" smtClean="0"/>
              <a:t>Scaling</a:t>
            </a:r>
          </a:p>
          <a:p>
            <a:pPr lvl="1"/>
            <a:r>
              <a:rPr lang="en-US" dirty="0" smtClean="0"/>
              <a:t>Management - Increased job speed</a:t>
            </a:r>
          </a:p>
          <a:p>
            <a:pPr lvl="1"/>
            <a:r>
              <a:rPr lang="en-US" dirty="0" smtClean="0"/>
              <a:t>Compute – increased data 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89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Lifemapper funded by: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0616" y="1756150"/>
            <a:ext cx="6064710" cy="3245741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lnSpc>
                <a:spcPct val="170000"/>
              </a:lnSpc>
              <a:buNone/>
            </a:pPr>
            <a:r>
              <a:rPr lang="en-US" dirty="0" smtClean="0"/>
              <a:t>U.S. National </a:t>
            </a:r>
            <a:r>
              <a:rPr lang="en-US" dirty="0"/>
              <a:t>Science </a:t>
            </a:r>
            <a:r>
              <a:rPr lang="en-US" dirty="0" smtClean="0"/>
              <a:t>Foundation </a:t>
            </a:r>
            <a:br>
              <a:rPr lang="en-US" dirty="0" smtClean="0"/>
            </a:br>
            <a:r>
              <a:rPr lang="en-US" dirty="0" smtClean="0"/>
              <a:t>NSF EPSCoR 0553722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 smtClean="0"/>
              <a:t>NSF EPSCoR 0919443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 smtClean="0"/>
              <a:t>EHR/DRL 0918590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 smtClean="0"/>
              <a:t>BIO/DBI 0851290</a:t>
            </a:r>
          </a:p>
          <a:p>
            <a:pPr marL="0" indent="0" algn="ctr">
              <a:lnSpc>
                <a:spcPct val="120000"/>
              </a:lnSpc>
              <a:buNone/>
            </a:pPr>
            <a:r>
              <a:rPr lang="en-US" dirty="0" smtClean="0"/>
              <a:t>OCI/CI-TEAM 0753336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01545" y="5237089"/>
            <a:ext cx="5943665" cy="12029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 smtClean="0">
                <a:hlinkClick r:id="rId3"/>
              </a:rPr>
              <a:t>http://www.lifemapper.org</a:t>
            </a:r>
            <a:endParaRPr lang="en-US" dirty="0" smtClean="0"/>
          </a:p>
          <a:p>
            <a:pPr marL="0" indent="0" algn="ctr">
              <a:buFont typeface="Arial"/>
              <a:buNone/>
            </a:pPr>
            <a:r>
              <a:rPr lang="en-US" dirty="0" err="1" smtClean="0"/>
              <a:t>astewart@ku.edu</a:t>
            </a:r>
            <a:endParaRPr lang="en-US" dirty="0"/>
          </a:p>
        </p:txBody>
      </p:sp>
      <p:pic>
        <p:nvPicPr>
          <p:cNvPr id="7" name="Picture 6" descr="nsf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376" y="2279797"/>
            <a:ext cx="1157633" cy="1210253"/>
          </a:xfrm>
          <a:prstGeom prst="rect">
            <a:avLst/>
          </a:prstGeom>
        </p:spPr>
      </p:pic>
      <p:pic>
        <p:nvPicPr>
          <p:cNvPr id="8" name="Picture 7" descr="nsf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066" y="2279797"/>
            <a:ext cx="1157633" cy="121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549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27674</TotalTime>
  <Words>1453</Words>
  <Application>Microsoft Macintosh PowerPoint</Application>
  <PresentationFormat>On-screen Show (4:3)</PresentationFormat>
  <Paragraphs>197</Paragraphs>
  <Slides>9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Virtualizing Lifemapper for PRAGMA: Step 2 - The Computational Tier</vt:lpstr>
      <vt:lpstr>Lifemapper</vt:lpstr>
      <vt:lpstr>Lifemapper Tiers</vt:lpstr>
      <vt:lpstr>Virtual Biodiversity Expedition Step 1: Species Distribution Modeling</vt:lpstr>
      <vt:lpstr>Adding a PRAGMA Compute Tier</vt:lpstr>
      <vt:lpstr>DEMO</vt:lpstr>
      <vt:lpstr>Preparation</vt:lpstr>
      <vt:lpstr>Execution</vt:lpstr>
      <vt:lpstr>Lifemapper funded by: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Aimee Stewart</dc:creator>
  <cp:lastModifiedBy>Aimee Stewart</cp:lastModifiedBy>
  <cp:revision>466</cp:revision>
  <cp:lastPrinted>2011-09-26T00:54:12Z</cp:lastPrinted>
  <dcterms:created xsi:type="dcterms:W3CDTF">2011-09-08T16:37:25Z</dcterms:created>
  <dcterms:modified xsi:type="dcterms:W3CDTF">2013-03-21T05:25:51Z</dcterms:modified>
</cp:coreProperties>
</file>

<file path=docProps/thumbnail.jpeg>
</file>